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7A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097280"/>
            <a:ext cx="5029200" cy="5029200"/>
          </a:xfrm>
          <a:prstGeom prst="ellipse">
            <a:avLst/>
          </a:prstGeom>
          <a:solidFill>
            <a:srgbClr val="3E8B74"/>
          </a:solidFill>
          <a:ln w="12700">
            <a:solidFill>
              <a:srgbClr val="3E8B7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3840480"/>
            <a:ext cx="3291840" cy="3291840"/>
          </a:xfrm>
          <a:prstGeom prst="ellipse">
            <a:avLst/>
          </a:prstGeom>
          <a:solidFill>
            <a:srgbClr val="E58A3A"/>
          </a:solidFill>
          <a:ln w="12700">
            <a:solidFill>
              <a:srgbClr val="E58A3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200" b="1" dirty="0">
                <a:solidFill>
                  <a:srgbClr val="D9EFE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 하반기</a:t>
            </a:r>
            <a:endParaRPr lang="ko-KR" alt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77440"/>
            <a:ext cx="7772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altLang="en-US" sz="4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 인성교육</a:t>
            </a:r>
            <a:endParaRPr lang="ko-KR" altLang="en-US" sz="4600" dirty="0"/>
          </a:p>
          <a:p>
            <a:pPr indent="0" marL="0">
              <a:lnSpc>
                <a:spcPct val="105000"/>
              </a:lnSpc>
              <a:buNone/>
            </a:pPr>
            <a:r>
              <a:rPr lang="ko-KR" altLang="en-US" sz="4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담당자 협의회</a:t>
            </a:r>
            <a:endParaRPr lang="ko-KR" alt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343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 나눈 한 해, 함께 그리는 2027</a:t>
            </a:r>
            <a:endParaRPr lang="ko-KR" alt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760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D9EFE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11. 18.(수) 14:00 · 교육청 대회의실</a:t>
            </a:r>
            <a:endParaRPr lang="ko-KR" alt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ellipse">
            <a:avLst/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ko-KR" alt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8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협의회 개요</a:t>
            </a:r>
            <a:endParaRPr lang="ko-KR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86968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altLang="en-US" sz="9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연수 실습용 예제 · 가상 자료</a:t>
            </a:r>
            <a:endParaRPr lang="ko-KR" alt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606040" cy="35661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17320" y="1783080"/>
            <a:ext cx="868680" cy="868680"/>
          </a:xfrm>
          <a:prstGeom prst="ellipse">
            <a:avLst/>
          </a:prstGeom>
          <a:solidFill>
            <a:srgbClr val="E3F0EA"/>
          </a:solidFill>
          <a:ln w="12700">
            <a:solidFill>
              <a:srgbClr val="E3F0EA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8488" y="1984248"/>
            <a:ext cx="457200" cy="4572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" y="28346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5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일시</a:t>
            </a:r>
            <a:endParaRPr lang="ko-KR" alt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2918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11. 18.(수)</a:t>
            </a:r>
            <a:endParaRPr lang="ko-KR" altLang="en-US" sz="17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14:00~16:30</a:t>
            </a:r>
            <a:endParaRPr lang="ko-KR" alt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3364992" y="1463040"/>
            <a:ext cx="2606040" cy="35661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233672" y="1783080"/>
            <a:ext cx="868680" cy="868680"/>
          </a:xfrm>
          <a:prstGeom prst="ellipse">
            <a:avLst/>
          </a:prstGeom>
          <a:solidFill>
            <a:srgbClr val="E3F0EA"/>
          </a:solidFill>
          <a:ln w="12700">
            <a:solidFill>
              <a:srgbClr val="E3F0EA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0" y="1984248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364992" y="28346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5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장소</a:t>
            </a:r>
            <a:endParaRPr lang="ko-KR" alt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3502152" y="32918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교육청</a:t>
            </a:r>
            <a:endParaRPr lang="ko-KR" altLang="en-US" sz="17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대회의실</a:t>
            </a:r>
            <a:endParaRPr lang="ko-KR" alt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6181344" y="1463040"/>
            <a:ext cx="2606040" cy="35661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7050024" y="1783080"/>
            <a:ext cx="868680" cy="868680"/>
          </a:xfrm>
          <a:prstGeom prst="ellipse">
            <a:avLst/>
          </a:prstGeom>
          <a:solidFill>
            <a:srgbClr val="E3F0EA"/>
          </a:solidFill>
          <a:ln w="12700">
            <a:solidFill>
              <a:srgbClr val="E3F0EA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192" y="198424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181344" y="28346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5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대상</a:t>
            </a:r>
            <a:endParaRPr lang="ko-KR" alt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18504" y="32918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초등학교 인성교육</a:t>
            </a:r>
            <a:endParaRPr lang="ko-KR" altLang="en-US" sz="17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담당교사(각 교 1명)</a:t>
            </a:r>
            <a:endParaRPr lang="ko-KR" alt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8997696" y="1463040"/>
            <a:ext cx="2606040" cy="35661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9866376" y="1783080"/>
            <a:ext cx="868680" cy="868680"/>
          </a:xfrm>
          <a:prstGeom prst="ellipse">
            <a:avLst/>
          </a:prstGeom>
          <a:solidFill>
            <a:srgbClr val="E3F0EA"/>
          </a:solidFill>
          <a:ln w="12700">
            <a:solidFill>
              <a:srgbClr val="E3F0EA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7544" y="1984248"/>
            <a:ext cx="457200" cy="4572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997696" y="28346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5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목적</a:t>
            </a:r>
            <a:endParaRPr lang="ko-KR" alt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9134856" y="32918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성과 나눔과</a:t>
            </a:r>
            <a:endParaRPr lang="ko-KR" altLang="en-US" sz="17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ko-KR" altLang="en-US" sz="17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 계획 의견 반영</a:t>
            </a:r>
            <a:endParaRPr lang="ko-KR" alt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53949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7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 성과를 나누고, 학교의 의견을 2027 시행계획에 담습니다.</a:t>
            </a:r>
            <a:endParaRPr lang="ko-KR" alt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ellipse">
            <a:avLst/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ko-KR" alt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8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2026, 이만큼 함께했습니다</a:t>
            </a:r>
            <a:endParaRPr lang="ko-KR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86968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altLang="en-US" sz="9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연수 실습용 예제 · 가상 자료</a:t>
            </a:r>
            <a:endParaRPr lang="ko-KR" alt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5394960" cy="214884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14400" y="16916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54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300</a:t>
            </a:r>
            <a:pPr indent="0" marL="0">
              <a:buNone/>
            </a:pPr>
            <a:r>
              <a:rPr lang="ko-KR" altLang="en-US" sz="22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학급</a:t>
            </a:r>
            <a:endParaRPr lang="ko-KR" alt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788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찾아가는 동물사랑교육</a:t>
            </a:r>
            <a:endParaRPr lang="ko-KR" alt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172200" y="1417320"/>
            <a:ext cx="5394960" cy="214884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6916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54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1,240</a:t>
            </a:r>
            <a:pPr indent="0" marL="0">
              <a:buNone/>
            </a:pPr>
            <a:r>
              <a:rPr lang="ko-KR" altLang="en-US" sz="22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편</a:t>
            </a:r>
            <a:endParaRPr lang="ko-KR" alt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788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동시 쓰기 공모전 응모</a:t>
            </a:r>
            <a:endParaRPr lang="ko-KR" alt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3794760"/>
            <a:ext cx="5394960" cy="214884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4400" y="40690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5400" b="1" dirty="0">
                <a:solidFill>
                  <a:srgbClr val="2F7A6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218</a:t>
            </a:r>
            <a:pPr indent="0" marL="0">
              <a:buNone/>
            </a:pPr>
            <a:r>
              <a:rPr lang="ko-KR" altLang="en-US" sz="22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편</a:t>
            </a:r>
            <a:endParaRPr lang="ko-KR" alt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5166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어린이청소년영화제 출품</a:t>
            </a:r>
            <a:endParaRPr lang="ko-KR" alt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172200" y="3794760"/>
            <a:ext cx="5394960" cy="2148840"/>
          </a:xfrm>
          <a:prstGeom prst="roundRect">
            <a:avLst>
              <a:gd name="adj" fmla="val 7660"/>
            </a:avLst>
          </a:prstGeom>
          <a:solidFill>
            <a:srgbClr val="FBEBDC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40690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5400" b="1" dirty="0">
                <a:solidFill>
                  <a:srgbClr val="E58A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92</a:t>
            </a:r>
            <a:pPr indent="0" marL="0">
              <a:buNone/>
            </a:pPr>
            <a:r>
              <a:rPr lang="ko-KR" altLang="en-US" sz="22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%</a:t>
            </a:r>
            <a:endParaRPr lang="ko-KR" alt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5166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"다시 참여하고 싶다"</a:t>
            </a:r>
            <a:endParaRPr lang="ko-KR" alt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ellipse">
            <a:avLst/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ko-KR" alt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8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 우수사례</a:t>
            </a:r>
            <a:endParaRPr lang="ko-KR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86968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altLang="en-US" sz="9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연수 실습용 예제 · 가상 자료</a:t>
            </a:r>
            <a:endParaRPr lang="ko-KR" alt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737360"/>
            <a:ext cx="2971800" cy="1463040"/>
          </a:xfrm>
          <a:prstGeom prst="roundRect">
            <a:avLst>
              <a:gd name="adj" fmla="val 8750"/>
            </a:avLst>
          </a:prstGeom>
          <a:solidFill>
            <a:srgbClr val="E3F0EA"/>
          </a:solidFill>
          <a:ln w="12700">
            <a:solidFill>
              <a:srgbClr val="E6DFD2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1952" y="2057400"/>
            <a:ext cx="822960" cy="8229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22960" y="34290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가람초</a:t>
            </a:r>
            <a:endParaRPr lang="ko-KR" alt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794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아침 5분 '감사 일기'</a:t>
            </a:r>
            <a:endParaRPr lang="ko-KR" alt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3434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학급 갈등 30% 감소</a:t>
            </a:r>
            <a:endParaRPr lang="ko-KR" alt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29768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72000" y="1737360"/>
            <a:ext cx="2971800" cy="1463040"/>
          </a:xfrm>
          <a:prstGeom prst="roundRect">
            <a:avLst>
              <a:gd name="adj" fmla="val 8750"/>
            </a:avLst>
          </a:prstGeom>
          <a:solidFill>
            <a:srgbClr val="FBEBDC"/>
          </a:solidFill>
          <a:ln w="12700">
            <a:solidFill>
              <a:srgbClr val="E6DFD2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992" y="2057400"/>
            <a:ext cx="822960" cy="8229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572000" y="34290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솔빛초</a:t>
            </a:r>
            <a:endParaRPr lang="ko-KR" alt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572000" y="3794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동물사랑교육 그 후</a:t>
            </a:r>
            <a:endParaRPr lang="ko-KR" alt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4572000" y="43434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 주도 유기동물 캠페인</a:t>
            </a:r>
            <a:endParaRPr lang="ko-KR" alt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804672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321040" y="1737360"/>
            <a:ext cx="2971800" cy="1463040"/>
          </a:xfrm>
          <a:prstGeom prst="roundRect">
            <a:avLst>
              <a:gd name="adj" fmla="val 8750"/>
            </a:avLst>
          </a:prstGeom>
          <a:solidFill>
            <a:srgbClr val="E3F0EA"/>
          </a:solidFill>
          <a:ln w="12700">
            <a:solidFill>
              <a:srgbClr val="E6DFD2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2" y="2057400"/>
            <a:ext cx="822960" cy="82296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321040" y="34290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b="1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새봄초</a:t>
            </a:r>
            <a:endParaRPr lang="ko-KR" alt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8321040" y="3794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 반 동요 만들기</a:t>
            </a:r>
            <a:endParaRPr lang="ko-KR" altLang="en-US" sz="2000" dirty="0"/>
          </a:p>
        </p:txBody>
      </p:sp>
      <p:sp>
        <p:nvSpPr>
          <p:cNvPr id="23" name="Text 18"/>
          <p:cNvSpPr txBox="1"/>
          <p:nvPr/>
        </p:nvSpPr>
        <p:spPr>
          <a:xfrm>
            <a:off x="8321040" y="43434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동시 쓰기 + 음악 수업</a:t>
            </a:r>
            <a:endParaRPr lang="ko-KR" alt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ellipse">
            <a:avLst/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ko-KR" alt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8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2027, 세 가지 방향</a:t>
            </a:r>
            <a:endParaRPr lang="ko-KR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86968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altLang="en-US" sz="9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연수 실습용 예제 · 가상 자료</a:t>
            </a:r>
            <a:endParaRPr lang="ko-KR" alt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1106424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463040"/>
            <a:ext cx="1371600" cy="1234440"/>
          </a:xfrm>
          <a:prstGeom prst="roundRect">
            <a:avLst>
              <a:gd name="adj" fmla="val 13333"/>
            </a:avLst>
          </a:prstGeom>
          <a:solidFill>
            <a:srgbClr val="2F7A64"/>
          </a:solidFill>
          <a:ln w="12700">
            <a:solidFill>
              <a:srgbClr val="E6DFD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46304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ko-KR" alt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2240280" y="16459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2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미래형 인성교육</a:t>
            </a:r>
            <a:endParaRPr lang="ko-KR" alt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240280" y="212140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디지털 시민성과 관계 맺기를 함께</a:t>
            </a:r>
            <a:endParaRPr lang="ko-KR" alt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2926080"/>
            <a:ext cx="1106424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926080"/>
            <a:ext cx="1371600" cy="1234440"/>
          </a:xfrm>
          <a:prstGeom prst="roundRect">
            <a:avLst>
              <a:gd name="adj" fmla="val 13333"/>
            </a:avLst>
          </a:prstGeom>
          <a:solidFill>
            <a:srgbClr val="E58A3A"/>
          </a:solidFill>
          <a:ln w="12700">
            <a:solidFill>
              <a:srgbClr val="E6DFD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92608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ko-KR" alt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2240280" y="310896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2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 주도</a:t>
            </a:r>
            <a:endParaRPr lang="ko-KR" alt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240280" y="358444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학생이 기획하고 운영하는 프로그램 확대</a:t>
            </a:r>
            <a:endParaRPr lang="ko-KR" alt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4389120"/>
            <a:ext cx="1106424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4389120"/>
            <a:ext cx="1371600" cy="1234440"/>
          </a:xfrm>
          <a:prstGeom prst="roundRect">
            <a:avLst>
              <a:gd name="adj" fmla="val 13333"/>
            </a:avLst>
          </a:prstGeom>
          <a:solidFill>
            <a:srgbClr val="6C8F84"/>
          </a:solidFill>
          <a:ln w="12700">
            <a:solidFill>
              <a:srgbClr val="E6DFD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38912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ko-KR" altLang="en-US" sz="3200" dirty="0"/>
          </a:p>
        </p:txBody>
      </p:sp>
      <p:sp>
        <p:nvSpPr>
          <p:cNvPr id="19" name="Text 17"/>
          <p:cNvSpPr txBox="1"/>
          <p:nvPr/>
        </p:nvSpPr>
        <p:spPr>
          <a:xfrm>
            <a:off x="2240280" y="457200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2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현장 부담 줄이기</a:t>
            </a:r>
            <a:endParaRPr lang="ko-KR" alt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2240280" y="50474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신청·정산 서류 간소화, 온라인 자료 꾸러미</a:t>
            </a:r>
            <a:endParaRPr lang="ko-KR" alt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ellipse">
            <a:avLst/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ko-KR" alt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8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학교에 부탁드립니다</a:t>
            </a:r>
            <a:endParaRPr lang="ko-KR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86968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altLang="en-US" sz="900" dirty="0">
                <a:solidFill>
                  <a:srgbClr val="5E6B6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연수 실습용 예제 · 가상 자료</a:t>
            </a:r>
            <a:endParaRPr lang="ko-KR" alt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394960" cy="2011680"/>
          </a:xfrm>
          <a:prstGeom prst="roundRect">
            <a:avLst>
              <a:gd name="adj" fmla="val 8182"/>
            </a:avLst>
          </a:prstGeom>
          <a:solidFill>
            <a:srgbClr val="FBEBDC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14400" y="18288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 계획 의견 설문</a:t>
            </a:r>
            <a:endParaRPr lang="ko-KR" alt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4231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3000" b="1" dirty="0">
                <a:solidFill>
                  <a:srgbClr val="E58A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11. 27.(금)까지</a:t>
            </a:r>
            <a:endParaRPr lang="ko-KR" alt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6172200" y="1554480"/>
            <a:ext cx="5394960" cy="2011680"/>
          </a:xfrm>
          <a:prstGeom prst="roundRect">
            <a:avLst>
              <a:gd name="adj" fmla="val 8182"/>
            </a:avLst>
          </a:prstGeom>
          <a:solidFill>
            <a:srgbClr val="FBEBDC"/>
          </a:solidFill>
          <a:ln w="9525">
            <a:solidFill>
              <a:srgbClr val="E6DFD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8288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23302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우수사례 원고 제출</a:t>
            </a:r>
            <a:endParaRPr lang="ko-KR" alt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4231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3000" b="1" dirty="0">
                <a:solidFill>
                  <a:srgbClr val="E58A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12. 4.(금)까지</a:t>
            </a:r>
            <a:endParaRPr lang="ko-KR" alt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548640" y="4023360"/>
            <a:ext cx="11064240" cy="1463040"/>
          </a:xfrm>
          <a:prstGeom prst="roundRect">
            <a:avLst>
              <a:gd name="adj" fmla="val 11250"/>
            </a:avLst>
          </a:prstGeom>
          <a:solidFill>
            <a:srgbClr val="2F7A64"/>
          </a:solidFill>
          <a:ln w="12700">
            <a:solidFill>
              <a:srgbClr val="2F7A6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0233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ko-KR" altLang="en-US" sz="2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아이들이 서로를 존중하며 함께 자라는 학교,</a:t>
            </a:r>
            <a:endParaRPr lang="ko-KR" altLang="en-US" sz="22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ko-KR" altLang="en-US" sz="2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2027년에도 학교와 함께 만들어 가겠습니다.</a:t>
            </a:r>
            <a:endParaRPr lang="ko-KR" alt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하반기 학교 인성교육 담당자 협의회(예제)</dc:title>
  <dc:subject>PptxGenJS Presentation</dc:subject>
  <dc:creator>PptxGenJS</dc:creator>
  <cp:lastModifiedBy>PptxGenJS</cp:lastModifiedBy>
  <cp:revision>1</cp:revision>
  <dcterms:created xsi:type="dcterms:W3CDTF">2026-10-27T23:56:33Z</dcterms:created>
  <dcterms:modified xsi:type="dcterms:W3CDTF">2026-10-27T23:56:33Z</dcterms:modified>
</cp:coreProperties>
</file>